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5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1828" r:id="rId3"/>
    <p:sldId id="2164" r:id="rId4"/>
    <p:sldId id="1965" r:id="rId5"/>
    <p:sldId id="2258" r:id="rId6"/>
    <p:sldId id="2239" r:id="rId7"/>
    <p:sldId id="2243" r:id="rId8"/>
    <p:sldId id="2244" r:id="rId9"/>
    <p:sldId id="2240" r:id="rId10"/>
    <p:sldId id="2250" r:id="rId11"/>
    <p:sldId id="2246" r:id="rId12"/>
    <p:sldId id="2247" r:id="rId13"/>
    <p:sldId id="2249" r:id="rId14"/>
    <p:sldId id="2241" r:id="rId15"/>
    <p:sldId id="2252" r:id="rId16"/>
    <p:sldId id="2248" r:id="rId17"/>
    <p:sldId id="2256" r:id="rId18"/>
    <p:sldId id="2242" r:id="rId19"/>
    <p:sldId id="2259" r:id="rId20"/>
    <p:sldId id="2255" r:id="rId21"/>
    <p:sldId id="182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D1E4CA-93E7-42D7-956A-15E2A0C1A21E}">
          <p14:sldIdLst>
            <p14:sldId id="1828"/>
            <p14:sldId id="2164"/>
            <p14:sldId id="1965"/>
            <p14:sldId id="2258"/>
            <p14:sldId id="2239"/>
            <p14:sldId id="2243"/>
            <p14:sldId id="2244"/>
            <p14:sldId id="2240"/>
            <p14:sldId id="2250"/>
            <p14:sldId id="2246"/>
            <p14:sldId id="2247"/>
            <p14:sldId id="2249"/>
            <p14:sldId id="2241"/>
            <p14:sldId id="2252"/>
            <p14:sldId id="2248"/>
            <p14:sldId id="2256"/>
            <p14:sldId id="2242"/>
            <p14:sldId id="2259"/>
            <p14:sldId id="2255"/>
            <p14:sldId id="18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76" autoAdjust="0"/>
  </p:normalViewPr>
  <p:slideViewPr>
    <p:cSldViewPr snapToGrid="0">
      <p:cViewPr varScale="1">
        <p:scale>
          <a:sx n="104" d="100"/>
          <a:sy n="104" d="100"/>
        </p:scale>
        <p:origin x="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12-4D83-BFAE-31A542475B0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12-4D83-BFAE-31A542475B0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12-4D83-BFAE-31A542475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12-4D83-BFAE-31A542475B0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12-4D83-BFAE-31A542475B0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12-4D83-BFAE-31A542475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12-4D83-BFAE-31A542475B0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12-4D83-BFAE-31A542475B0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12-4D83-BFAE-31A542475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258"/>
          <c:y val="7.3329128705328414E-2"/>
          <c:w val="0.57246354402074373"/>
          <c:h val="0.8586950606920509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12-4D83-BFAE-31A542475B0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12-4D83-BFAE-31A542475B0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12-4D83-BFAE-31A542475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703B-0CD2-4668-AA9A-191EC54B859A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0DAAC-1B76-4591-BE3F-3F005F25F9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9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88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EB364-D9DA-29EE-F6B1-FAD159F8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0A9795-B288-0B94-1759-705881035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9F9168-32A9-CB16-51EE-03363EDE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B4BC52-F7D1-ACD1-3E16-F1A875065F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6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495C-13F9-71AD-1A02-4F2F0150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99D8A9-4F5E-FE41-814A-3A921EF49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35D094-4D04-3E10-FA9D-40BBEB3C7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A639DB-6CF5-D6A2-E6E8-050B6D4D1B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850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09687-D301-8012-61C5-50BF84C25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627C03-0B8B-AF3C-2704-CE760CA4C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3B6DB3-96AD-C20E-4F51-11C279ED2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DC2A0-7E8E-F589-8DA8-375574A57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198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9175-583B-B42F-5D00-6AB810562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FE5D31-949F-BE04-5C4F-2F1F5610E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0B3836-0C70-38DA-3364-9D9325C30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0C9EA5-987E-06CE-F111-6593FE41E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309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D933-E145-8E35-D0CE-7D6F7D640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136BF7-EB5C-1AF1-469B-7DF54A4C1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B3AB8D-EF9C-626B-0568-7B5250EF6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10F1B5-0810-0347-B1E5-887D7AAF1A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101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DAB26-7220-E5F4-7470-F4D1E1CF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3A65E8-996E-A442-4480-E7AAE6894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11B50C-8A15-F69E-1235-72FE471B4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257216-4368-CABE-4677-9FACDAE5E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13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5950A-7643-58EA-F847-B7CC6631C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9EB2BC-3531-FBBC-3F02-D9CD9333A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18A877-DDD2-019B-43B8-BDF0DA12F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E479F7-496C-01C6-BF48-C05CFC8DB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28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9C74-C17A-F2EE-08FE-DC0DE388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65EB00-92A2-9133-95F2-7A0D15659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5D5889-FCAA-981E-7203-A79D307E8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4C6342-1E77-CAE1-AC73-0F8A699C4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05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74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72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28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91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D52A-1609-5DDD-79CA-B804C338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D7C683-2C0C-8697-FA39-E1A093E6D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FF12E5-AE2B-DDE2-8EA1-02669FB1A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125201-AE12-389E-A545-7C6F7E768F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05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33A8D-B077-1A69-CC1D-1A082976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568A45-3D29-1F7C-06BF-C3416E6A4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2E12D2-F56D-8B79-1F0D-407C17793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B69707-719C-435F-6884-F776ED094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95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E5E3B-2288-B7D9-1C00-B7B0BAAB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3E8890-236C-0A75-5E6E-10821C3B9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2A1FE5-30D9-4950-52F3-E15C3F6DB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F6D42-1390-89AC-255B-C8059F20E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85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C1017-830E-C064-AB9F-A7E30DFC1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6F6371-67DE-C611-3394-5C5DB475A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1AA636-F783-55C5-13C7-307D60B80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E464A8-7361-53EF-FD69-BD3965731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9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9DE8-6B07-C186-97DE-8B8B60613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F6A3F3-9C08-41A8-51AF-9F9C45A99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65AA5F-A467-270C-136D-AA14ED4AD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F11679-6699-6C60-1448-63CF4594D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0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800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12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340130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4427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691705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995589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458689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90113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8031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25498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3" y="0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1007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245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594" y="0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27506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0439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44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55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9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:a16="http://schemas.microsoft.com/office/drawing/2014/main" xmlns:a14="http://schemas.microsoft.com/office/drawing/2010/main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932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696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594982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965619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47438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6485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329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796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130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9885" y="2505669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b="1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b="1" dirty="0">
                <a:solidFill>
                  <a:schemeClr val="bg1"/>
                </a:solidFill>
              </a:rPr>
              <a:t>CONTENTS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85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8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4225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242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53544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93517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97601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527051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264854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914400" y="249067"/>
            <a:ext cx="830729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85" name="任意多边形: 形状 56">
            <a:extLst>
              <a:ext uri="{FF2B5EF4-FFF2-40B4-BE49-F238E27FC236}">
                <a16:creationId xmlns:a16="http://schemas.microsoft.com/office/drawing/2014/main" id="{77A3E9FF-E8D6-4864-AD9A-BC3E704158E7}"/>
              </a:ext>
            </a:extLst>
          </p:cNvPr>
          <p:cNvSpPr/>
          <p:nvPr userDrawn="1"/>
        </p:nvSpPr>
        <p:spPr>
          <a:xfrm>
            <a:off x="-9525" y="0"/>
            <a:ext cx="693015" cy="821731"/>
          </a:xfrm>
          <a:custGeom>
            <a:avLst/>
            <a:gdLst>
              <a:gd name="connsiteX0" fmla="*/ 0 w 436410"/>
              <a:gd name="connsiteY0" fmla="*/ 0 h 895350"/>
              <a:gd name="connsiteX1" fmla="*/ 436410 w 436410"/>
              <a:gd name="connsiteY1" fmla="*/ 0 h 895350"/>
              <a:gd name="connsiteX2" fmla="*/ 250915 w 436410"/>
              <a:gd name="connsiteY2" fmla="*/ 895350 h 895350"/>
              <a:gd name="connsiteX3" fmla="*/ 0 w 436410"/>
              <a:gd name="connsiteY3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410" h="895350">
                <a:moveTo>
                  <a:pt x="0" y="0"/>
                </a:moveTo>
                <a:lnTo>
                  <a:pt x="436410" y="0"/>
                </a:lnTo>
                <a:lnTo>
                  <a:pt x="250915" y="895350"/>
                </a:lnTo>
                <a:lnTo>
                  <a:pt x="0" y="895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: 形状 57">
            <a:extLst>
              <a:ext uri="{FF2B5EF4-FFF2-40B4-BE49-F238E27FC236}">
                <a16:creationId xmlns:a16="http://schemas.microsoft.com/office/drawing/2014/main" id="{0B39D90D-B980-4ADB-95FB-F043B008E76D}"/>
              </a:ext>
            </a:extLst>
          </p:cNvPr>
          <p:cNvSpPr/>
          <p:nvPr userDrawn="1"/>
        </p:nvSpPr>
        <p:spPr>
          <a:xfrm>
            <a:off x="468312" y="360183"/>
            <a:ext cx="200325" cy="442498"/>
          </a:xfrm>
          <a:custGeom>
            <a:avLst/>
            <a:gdLst>
              <a:gd name="connsiteX0" fmla="*/ 144879 w 185359"/>
              <a:gd name="connsiteY0" fmla="*/ 0 h 699303"/>
              <a:gd name="connsiteX1" fmla="*/ 185359 w 185359"/>
              <a:gd name="connsiteY1" fmla="*/ 0 h 699303"/>
              <a:gd name="connsiteX2" fmla="*/ 40480 w 185359"/>
              <a:gd name="connsiteY2" fmla="*/ 699303 h 699303"/>
              <a:gd name="connsiteX3" fmla="*/ 0 w 185359"/>
              <a:gd name="connsiteY3" fmla="*/ 699303 h 6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59" h="699303">
                <a:moveTo>
                  <a:pt x="144879" y="0"/>
                </a:moveTo>
                <a:lnTo>
                  <a:pt x="185359" y="0"/>
                </a:lnTo>
                <a:lnTo>
                  <a:pt x="40480" y="699303"/>
                </a:lnTo>
                <a:lnTo>
                  <a:pt x="0" y="699303"/>
                </a:lnTo>
                <a:close/>
              </a:path>
            </a:pathLst>
          </a:cu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834803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2574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94209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3190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819673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838039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242278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32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6612907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46146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309744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1616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8472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0058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14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2026/1/23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4596D304-13D1-4BAB-85AD-218F251EC87E}"/>
              </a:ext>
            </a:extLst>
          </p:cNvPr>
          <p:cNvSpPr txBox="1"/>
          <p:nvPr/>
        </p:nvSpPr>
        <p:spPr>
          <a:xfrm>
            <a:off x="666749" y="2303344"/>
            <a:ext cx="10858501" cy="1960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面向兵棋推演典型决策任务的智能优化策略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E6F58A3-2EEB-4EF9-9DAD-5628A3B313EA}"/>
              </a:ext>
            </a:extLst>
          </p:cNvPr>
          <p:cNvSpPr txBox="1"/>
          <p:nvPr/>
        </p:nvSpPr>
        <p:spPr>
          <a:xfrm>
            <a:off x="4174139" y="5973866"/>
            <a:ext cx="3855403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5614F4-CA07-4450-AD4F-84AA8A8D6B40}" type="datetime2">
              <a:rPr kumimoji="0" lang="zh-CN" altLang="en-US" sz="1800" b="0" i="0" u="none" strike="noStrike" kern="1200" cap="none" spc="30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2026年1月23日</a:t>
            </a:fld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86465C-2794-4D31-19F4-5A55A26E9DD4}"/>
              </a:ext>
            </a:extLst>
          </p:cNvPr>
          <p:cNvSpPr txBox="1"/>
          <p:nvPr/>
        </p:nvSpPr>
        <p:spPr>
          <a:xfrm>
            <a:off x="1472858" y="4829750"/>
            <a:ext cx="913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成员：胡斯源、黄清源、周子夏                 指导教师：马宏宾老师</a:t>
            </a:r>
          </a:p>
        </p:txBody>
      </p:sp>
    </p:spTree>
    <p:extLst>
      <p:ext uri="{BB962C8B-B14F-4D97-AF65-F5344CB8AC3E}">
        <p14:creationId xmlns:p14="http://schemas.microsoft.com/office/powerpoint/2010/main" val="7878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28E94-3632-1094-9218-9F8E5D9ED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FCF54C4-6977-A012-E1A4-24BD4BED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884"/>
            <a:ext cx="8307298" cy="590931"/>
          </a:xfrm>
        </p:spPr>
        <p:txBody>
          <a:bodyPr/>
          <a:lstStyle/>
          <a:p>
            <a:r>
              <a:rPr lang="en-US" altLang="zh-CN" sz="3600" dirty="0"/>
              <a:t>1   </a:t>
            </a:r>
            <a:r>
              <a:rPr lang="zh-CN" altLang="en-US" sz="3600" dirty="0"/>
              <a:t>兵棋推演任务的简化建模与数据采集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BB5FBE-22DB-48F3-7361-F8FEE1B3A2B9}"/>
              </a:ext>
            </a:extLst>
          </p:cNvPr>
          <p:cNvSpPr txBox="1"/>
          <p:nvPr/>
        </p:nvSpPr>
        <p:spPr>
          <a:xfrm>
            <a:off x="1001596" y="1952091"/>
            <a:ext cx="3050046" cy="187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聚焦重点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构建模型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搭建数据集</a:t>
            </a:r>
            <a:endParaRPr lang="en-US" altLang="zh-CN" sz="2400" dirty="0"/>
          </a:p>
        </p:txBody>
      </p: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9FC8A981-24E0-5589-39AC-82CEBDF2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35" y="982588"/>
            <a:ext cx="6226410" cy="4150940"/>
          </a:xfrm>
          <a:prstGeom prst="rect">
            <a:avLst/>
          </a:prstGeom>
        </p:spPr>
      </p:pic>
      <p:pic>
        <p:nvPicPr>
          <p:cNvPr id="7" name="图片 6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78206DD0-DAE5-4718-2A4E-2F66A616B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02" y="5340796"/>
            <a:ext cx="5560044" cy="11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2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19E2-F61A-2141-A7E2-5B21C7B74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FB167BD-4A40-D081-49CC-AEC02909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77415"/>
            <a:ext cx="11141243" cy="1089529"/>
          </a:xfrm>
        </p:spPr>
        <p:txBody>
          <a:bodyPr/>
          <a:lstStyle/>
          <a:p>
            <a:r>
              <a:rPr lang="en-US" altLang="zh-CN" sz="3600" dirty="0"/>
              <a:t>2   </a:t>
            </a:r>
            <a:r>
              <a:rPr lang="zh-CN" altLang="en-US" sz="3600" dirty="0"/>
              <a:t>基于深度学习的启发式算子智能分类与选择机制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1475C5-4263-49E0-03AE-22E159EA8BB5}"/>
              </a:ext>
            </a:extLst>
          </p:cNvPr>
          <p:cNvSpPr txBox="1"/>
          <p:nvPr/>
        </p:nvSpPr>
        <p:spPr>
          <a:xfrm>
            <a:off x="914399" y="2810229"/>
            <a:ext cx="3633053" cy="187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聚焦重点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轻量化神经网络模型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算子调用</a:t>
            </a:r>
            <a:endParaRPr lang="en-US" altLang="zh-CN" sz="2400" dirty="0"/>
          </a:p>
        </p:txBody>
      </p:sp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7C6438F5-96E5-EE22-7F0E-FD58E4EB27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r="17118"/>
          <a:stretch>
            <a:fillRect/>
          </a:stretch>
        </p:blipFill>
        <p:spPr>
          <a:xfrm>
            <a:off x="4344933" y="2398440"/>
            <a:ext cx="7302649" cy="348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777D-3348-8D83-9045-B7809A7D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9D5EB39-D632-34EA-A2AA-8E6978D89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77415"/>
            <a:ext cx="10323095" cy="1089529"/>
          </a:xfrm>
        </p:spPr>
        <p:txBody>
          <a:bodyPr/>
          <a:lstStyle/>
          <a:p>
            <a:r>
              <a:rPr lang="en-US" altLang="zh-CN" sz="3600" dirty="0"/>
              <a:t>3   </a:t>
            </a:r>
            <a:r>
              <a:rPr lang="zh-CN" altLang="en-US" sz="3600" dirty="0"/>
              <a:t>智能优化算法的性能评测与可视化原型开发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401678-D453-EFF5-77F1-423F91B4614E}"/>
              </a:ext>
            </a:extLst>
          </p:cNvPr>
          <p:cNvSpPr txBox="1"/>
          <p:nvPr/>
        </p:nvSpPr>
        <p:spPr>
          <a:xfrm>
            <a:off x="630313" y="2492141"/>
            <a:ext cx="10323095" cy="187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聚焦重点：</a:t>
            </a:r>
            <a:endParaRPr lang="en-US" altLang="zh-CN" sz="3200" b="1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开展对比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算法演示系统</a:t>
            </a:r>
          </a:p>
        </p:txBody>
      </p:sp>
      <p:pic>
        <p:nvPicPr>
          <p:cNvPr id="10" name="图片 9" descr="图表&#10;&#10;AI 生成的内容可能不正确。">
            <a:extLst>
              <a:ext uri="{FF2B5EF4-FFF2-40B4-BE49-F238E27FC236}">
                <a16:creationId xmlns:a16="http://schemas.microsoft.com/office/drawing/2014/main" id="{AF61FD84-EF10-6D65-33F0-D7132FCFB5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89" y="1149484"/>
            <a:ext cx="4742619" cy="3382566"/>
          </a:xfrm>
          <a:prstGeom prst="rect">
            <a:avLst/>
          </a:prstGeom>
        </p:spPr>
      </p:pic>
      <p:pic>
        <p:nvPicPr>
          <p:cNvPr id="12" name="图片 11" descr="图表&#10;&#10;AI 生成的内容可能不正确。">
            <a:extLst>
              <a:ext uri="{FF2B5EF4-FFF2-40B4-BE49-F238E27FC236}">
                <a16:creationId xmlns:a16="http://schemas.microsoft.com/office/drawing/2014/main" id="{A9665282-443E-4FAE-B82D-BE225F1C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24" y="1012114"/>
            <a:ext cx="6395805" cy="48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FBF91-5942-A0CB-92BE-A057564F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74">
            <a:extLst>
              <a:ext uri="{FF2B5EF4-FFF2-40B4-BE49-F238E27FC236}">
                <a16:creationId xmlns:a16="http://schemas.microsoft.com/office/drawing/2014/main" id="{36F89E82-67C3-5DF2-3854-618898C4BB62}"/>
              </a:ext>
            </a:extLst>
          </p:cNvPr>
          <p:cNvSpPr txBox="1">
            <a:spLocks/>
          </p:cNvSpPr>
          <p:nvPr/>
        </p:nvSpPr>
        <p:spPr>
          <a:xfrm>
            <a:off x="4288046" y="4213404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F0302020204030204"/>
                <a:ea typeface="微软雅黑" panose="020B0503020204020204" pitchFamily="34" charset="-122"/>
                <a:cs typeface="+mj-cs"/>
              </a:rPr>
              <a:t>技术路线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D9F687D7-B396-CC76-6406-E44974D02FC3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81C26706-BECC-79C3-656C-6415F73E9876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72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5661-50BB-4348-2528-99DFEE7A4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B9264AF-9190-8D10-E7B2-5C44C6DF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884"/>
            <a:ext cx="8307298" cy="590931"/>
          </a:xfrm>
        </p:spPr>
        <p:txBody>
          <a:bodyPr/>
          <a:lstStyle/>
          <a:p>
            <a:r>
              <a:rPr lang="en-US" altLang="zh-CN" sz="3600" dirty="0"/>
              <a:t>1   </a:t>
            </a:r>
            <a:r>
              <a:rPr lang="zh-CN" altLang="en-US" sz="3600" dirty="0"/>
              <a:t>任务建模与决策数据集构建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4F2FFA-D7DD-C3E0-9658-28C1E23794D2}"/>
              </a:ext>
            </a:extLst>
          </p:cNvPr>
          <p:cNvSpPr txBox="1"/>
          <p:nvPr/>
        </p:nvSpPr>
        <p:spPr>
          <a:xfrm>
            <a:off x="103076" y="2215142"/>
            <a:ext cx="6649624" cy="2427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b="1" spc="300" dirty="0"/>
              <a:t>具体步骤：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/>
              <a:t>数学规划模型确立</a:t>
            </a:r>
            <a:endParaRPr lang="en-US" altLang="zh-CN" sz="2400" b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/>
              <a:t>基准算法开发</a:t>
            </a:r>
            <a:endParaRPr lang="en-US" altLang="zh-CN" sz="2400" b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/>
              <a:t>样本数据采集</a:t>
            </a:r>
            <a:endParaRPr lang="zh-CN" altLang="en-US" sz="2400" dirty="0"/>
          </a:p>
        </p:txBody>
      </p:sp>
      <p:pic>
        <p:nvPicPr>
          <p:cNvPr id="4" name="图片 3" descr="文本, 信件&#10;&#10;AI 生成的内容可能不正确。">
            <a:extLst>
              <a:ext uri="{FF2B5EF4-FFF2-40B4-BE49-F238E27FC236}">
                <a16:creationId xmlns:a16="http://schemas.microsoft.com/office/drawing/2014/main" id="{A924FE09-5A12-8CA0-097A-7D7DC220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904" y="1487979"/>
            <a:ext cx="4454493" cy="4553482"/>
          </a:xfrm>
          <a:prstGeom prst="rect">
            <a:avLst/>
          </a:prstGeom>
        </p:spPr>
      </p:pic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9AF90D4F-A8CD-6784-CB6A-F30CD2C7C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95" y="1351172"/>
            <a:ext cx="3879201" cy="48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35E4AA-E720-8872-FFC9-7003A680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D3DECDB-F3A9-35C2-4A74-F77A9B64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884"/>
            <a:ext cx="10522226" cy="590931"/>
          </a:xfrm>
        </p:spPr>
        <p:txBody>
          <a:bodyPr/>
          <a:lstStyle/>
          <a:p>
            <a:r>
              <a:rPr lang="en-US" altLang="zh-CN" sz="3600" dirty="0"/>
              <a:t>2   </a:t>
            </a:r>
            <a:r>
              <a:rPr lang="zh-CN" altLang="en-US" sz="3600" dirty="0"/>
              <a:t>机器学习驱动的算法调控模型开发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ACA283-8B23-1EC0-DB1C-B36C07271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85" y="2215142"/>
            <a:ext cx="11162509" cy="242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fontAlgn="base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1" spc="300" dirty="0">
                <a:ea typeface="+mj-ea"/>
              </a:rPr>
              <a:t>具体步骤：</a:t>
            </a:r>
            <a:endParaRPr lang="en-US" altLang="zh-CN" sz="3200" b="1" spc="300" dirty="0">
              <a:ea typeface="+mj-ea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</a:t>
            </a:r>
            <a:r>
              <a:rPr lang="en-US" altLang="zh-CN" sz="2400" b="1" dirty="0"/>
              <a:t>.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神经网络搭建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离线训练与参数优化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zh-CN" altLang="en-US" sz="2400" b="1" dirty="0"/>
              <a:t>神经网络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嵌入优化算法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115EB2C8-571C-6D82-7EDC-F2B6A7701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171301"/>
            <a:ext cx="82296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16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76EB-FE27-CE70-E5AE-9A383B0C5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992B4DF-A9B3-2010-C801-CC56C80B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884"/>
            <a:ext cx="8307298" cy="590931"/>
          </a:xfrm>
        </p:spPr>
        <p:txBody>
          <a:bodyPr/>
          <a:lstStyle/>
          <a:p>
            <a:r>
              <a:rPr lang="en-US" altLang="zh-CN" sz="3600" dirty="0"/>
              <a:t>3   </a:t>
            </a:r>
            <a:r>
              <a:rPr lang="zh-CN" altLang="en-US" sz="3600" dirty="0"/>
              <a:t>算法评估与智能化系统验证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13CC20-6CD1-B9C2-B175-4454DDD40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15462"/>
            <a:ext cx="11396870" cy="24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具体步骤：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多维指标对比实验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算法性能分析与收敛图表绘制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可视化原型演示系统开发与结题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 descr="图表, 直方图&#10;&#10;AI 生成的内容可能不正确。">
            <a:extLst>
              <a:ext uri="{FF2B5EF4-FFF2-40B4-BE49-F238E27FC236}">
                <a16:creationId xmlns:a16="http://schemas.microsoft.com/office/drawing/2014/main" id="{B80B9FA4-1105-44B3-456A-28CA8CCC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4"/>
          <a:stretch>
            <a:fillRect/>
          </a:stretch>
        </p:blipFill>
        <p:spPr>
          <a:xfrm>
            <a:off x="4733093" y="1979962"/>
            <a:ext cx="7033794" cy="28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8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2563E-F159-9C98-D038-E2C85543E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74">
            <a:extLst>
              <a:ext uri="{FF2B5EF4-FFF2-40B4-BE49-F238E27FC236}">
                <a16:creationId xmlns:a16="http://schemas.microsoft.com/office/drawing/2014/main" id="{FCF5EFC3-7A86-D68B-CFFC-E9B2F0356A52}"/>
              </a:ext>
            </a:extLst>
          </p:cNvPr>
          <p:cNvSpPr txBox="1">
            <a:spLocks/>
          </p:cNvSpPr>
          <p:nvPr/>
        </p:nvSpPr>
        <p:spPr>
          <a:xfrm>
            <a:off x="4288046" y="4213404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F0302020204030204"/>
                <a:ea typeface="微软雅黑" panose="020B0503020204020204" pitchFamily="34" charset="-122"/>
                <a:cs typeface="+mj-cs"/>
              </a:rPr>
              <a:t>预期效果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78BD6225-C313-2950-38E9-9808E65F49FF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3D742041-16DD-73A6-3ED5-682F9431AE8F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05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7C940-9671-DA85-DD5C-DB60D0D4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EA375A-4D00-1A04-DFBB-928EBAE359E1}"/>
              </a:ext>
            </a:extLst>
          </p:cNvPr>
          <p:cNvSpPr txBox="1"/>
          <p:nvPr/>
        </p:nvSpPr>
        <p:spPr>
          <a:xfrm>
            <a:off x="7233380" y="987005"/>
            <a:ext cx="495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通过机器学习训练使用算子的策略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6156B8-83FE-357F-13F9-D4FB64C09152}"/>
              </a:ext>
            </a:extLst>
          </p:cNvPr>
          <p:cNvSpPr txBox="1"/>
          <p:nvPr/>
        </p:nvSpPr>
        <p:spPr>
          <a:xfrm>
            <a:off x="745725" y="3198166"/>
            <a:ext cx="3172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传统启发式算法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43418D2-8CCB-ACD9-C068-CE783819CD48}"/>
              </a:ext>
            </a:extLst>
          </p:cNvPr>
          <p:cNvSpPr/>
          <p:nvPr/>
        </p:nvSpPr>
        <p:spPr>
          <a:xfrm>
            <a:off x="3418257" y="940838"/>
            <a:ext cx="567817" cy="1971038"/>
          </a:xfrm>
          <a:prstGeom prst="leftBrace">
            <a:avLst>
              <a:gd name="adj1" fmla="val 8333"/>
              <a:gd name="adj2" fmla="val 497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751BD1-BE68-FBD9-9D96-13F003F691E1}"/>
              </a:ext>
            </a:extLst>
          </p:cNvPr>
          <p:cNvSpPr txBox="1"/>
          <p:nvPr/>
        </p:nvSpPr>
        <p:spPr>
          <a:xfrm>
            <a:off x="4182304" y="876703"/>
            <a:ext cx="2006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交叉算子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A6C1C0-45DF-67A8-5C8A-DC21A048CF60}"/>
              </a:ext>
            </a:extLst>
          </p:cNvPr>
          <p:cNvSpPr txBox="1"/>
          <p:nvPr/>
        </p:nvSpPr>
        <p:spPr>
          <a:xfrm>
            <a:off x="4182304" y="2650266"/>
            <a:ext cx="1820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变异算子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20B169-B5CD-B612-28CC-DE55344E316D}"/>
              </a:ext>
            </a:extLst>
          </p:cNvPr>
          <p:cNvSpPr txBox="1"/>
          <p:nvPr/>
        </p:nvSpPr>
        <p:spPr>
          <a:xfrm>
            <a:off x="4182304" y="3477177"/>
            <a:ext cx="285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局部搜索算子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676EC8EA-A204-101C-9ABF-C5EC91E7AC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6275" y="1547428"/>
            <a:ext cx="3052086" cy="1544429"/>
          </a:xfrm>
          <a:prstGeom prst="bentConnector3">
            <a:avLst>
              <a:gd name="adj1" fmla="val 3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C8F071B-54A7-9465-8ACC-B3517579A11C}"/>
              </a:ext>
            </a:extLst>
          </p:cNvPr>
          <p:cNvSpPr txBox="1"/>
          <p:nvPr/>
        </p:nvSpPr>
        <p:spPr>
          <a:xfrm>
            <a:off x="6658604" y="3186812"/>
            <a:ext cx="395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选择调用、修改权重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ACD4C8C5-14C5-F4D2-6AA9-0C908E205C5D}"/>
              </a:ext>
            </a:extLst>
          </p:cNvPr>
          <p:cNvSpPr/>
          <p:nvPr/>
        </p:nvSpPr>
        <p:spPr>
          <a:xfrm>
            <a:off x="3418256" y="3562580"/>
            <a:ext cx="567817" cy="25688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3410BE-2DBF-00AB-88F2-2C429AC1DB92}"/>
              </a:ext>
            </a:extLst>
          </p:cNvPr>
          <p:cNvSpPr txBox="1"/>
          <p:nvPr/>
        </p:nvSpPr>
        <p:spPr>
          <a:xfrm>
            <a:off x="4182304" y="5837714"/>
            <a:ext cx="4198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全局搜索算子</a:t>
            </a:r>
          </a:p>
        </p:txBody>
      </p:sp>
    </p:spTree>
    <p:extLst>
      <p:ext uri="{BB962C8B-B14F-4D97-AF65-F5344CB8AC3E}">
        <p14:creationId xmlns:p14="http://schemas.microsoft.com/office/powerpoint/2010/main" val="193843870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E080-B332-35E7-8732-C304F2A0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F670635F-AFA6-AB81-0F06-B73C6C7B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884"/>
            <a:ext cx="8307298" cy="590931"/>
          </a:xfrm>
        </p:spPr>
        <p:txBody>
          <a:bodyPr/>
          <a:lstStyle/>
          <a:p>
            <a:r>
              <a:rPr lang="zh-CN" altLang="en-US" sz="3600" dirty="0"/>
              <a:t>预期目标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A778-659F-C664-9EB4-A428D29D8707}"/>
              </a:ext>
            </a:extLst>
          </p:cNvPr>
          <p:cNvSpPr txBox="1"/>
          <p:nvPr/>
        </p:nvSpPr>
        <p:spPr>
          <a:xfrm>
            <a:off x="503541" y="1704664"/>
            <a:ext cx="10377519" cy="148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神经网络</a:t>
            </a:r>
            <a:r>
              <a:rPr lang="en-US" altLang="zh-CN" sz="3200" b="1" dirty="0"/>
              <a:t>+</a:t>
            </a:r>
            <a:r>
              <a:rPr lang="zh-CN" altLang="en-US" sz="3200" b="1" dirty="0"/>
              <a:t>启发式算法</a:t>
            </a:r>
            <a:endParaRPr lang="en-US" altLang="zh-CN" sz="3200" b="1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兵棋决策特征</a:t>
            </a:r>
            <a:r>
              <a:rPr lang="en-US" altLang="zh-CN" sz="3200" b="1" dirty="0"/>
              <a:t>-</a:t>
            </a:r>
            <a:r>
              <a:rPr lang="zh-CN" altLang="en-US" sz="3200" b="1" dirty="0"/>
              <a:t>标签数据集</a:t>
            </a:r>
            <a:endParaRPr lang="en-US" altLang="zh-CN" sz="3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980351-F105-339C-DDF1-81F265E89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41" y="4412011"/>
            <a:ext cx="10359108" cy="14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算法性能评价报告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学术论文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F4F4B66-D2FF-4711-C86F-5780F2874C24}"/>
              </a:ext>
            </a:extLst>
          </p:cNvPr>
          <p:cNvSpPr txBox="1">
            <a:spLocks/>
          </p:cNvSpPr>
          <p:nvPr/>
        </p:nvSpPr>
        <p:spPr>
          <a:xfrm>
            <a:off x="7092514" y="1997067"/>
            <a:ext cx="7540270" cy="33472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zh-CN" altLang="en-US" sz="3200" b="1" dirty="0"/>
              <a:t>深度学习（</a:t>
            </a:r>
            <a:r>
              <a:rPr lang="en-US" altLang="zh-CN" sz="3200" b="1" dirty="0"/>
              <a:t>MLP</a:t>
            </a:r>
            <a:r>
              <a:rPr lang="zh-CN" altLang="en-US" sz="3200" b="1" dirty="0"/>
              <a:t>）</a:t>
            </a:r>
            <a:endParaRPr lang="en-US" altLang="zh-CN" sz="3200" b="1" dirty="0"/>
          </a:p>
          <a:p>
            <a:pPr algn="just">
              <a:lnSpc>
                <a:spcPct val="150000"/>
              </a:lnSpc>
              <a:defRPr/>
            </a:pPr>
            <a:r>
              <a:rPr lang="zh-CN" altLang="en-US" sz="3200" b="1" dirty="0"/>
              <a:t>启发式算法设计</a:t>
            </a:r>
            <a:endParaRPr lang="en-US" altLang="zh-CN" sz="3200" b="1" dirty="0"/>
          </a:p>
          <a:p>
            <a:pPr algn="just">
              <a:lnSpc>
                <a:spcPct val="150000"/>
              </a:lnSpc>
              <a:defRPr/>
            </a:pPr>
            <a:r>
              <a:rPr lang="en-US" altLang="zh-CN" sz="3200" b="1" dirty="0"/>
              <a:t>Python</a:t>
            </a:r>
            <a:r>
              <a:rPr lang="zh-CN" altLang="en-US" sz="3200" b="1" dirty="0"/>
              <a:t>编程</a:t>
            </a:r>
            <a:endParaRPr lang="en-US" altLang="zh-CN" sz="3200" b="1" dirty="0"/>
          </a:p>
          <a:p>
            <a:pPr algn="just">
              <a:lnSpc>
                <a:spcPct val="150000"/>
              </a:lnSpc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AI</a:t>
            </a: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利用</a:t>
            </a:r>
          </a:p>
        </p:txBody>
      </p:sp>
    </p:spTree>
    <p:extLst>
      <p:ext uri="{BB962C8B-B14F-4D97-AF65-F5344CB8AC3E}">
        <p14:creationId xmlns:p14="http://schemas.microsoft.com/office/powerpoint/2010/main" val="7065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F022EDC2-0163-4D59-8AEE-B77C7B56ACDC}"/>
              </a:ext>
            </a:extLst>
          </p:cNvPr>
          <p:cNvGrpSpPr/>
          <p:nvPr/>
        </p:nvGrpSpPr>
        <p:grpSpPr>
          <a:xfrm>
            <a:off x="5216502" y="921046"/>
            <a:ext cx="2696465" cy="1089209"/>
            <a:chOff x="5337036" y="1031947"/>
            <a:chExt cx="2696465" cy="1089209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9C81708-2DD4-42D2-8E80-8ABAEF83EBE2}"/>
                </a:ext>
              </a:extLst>
            </p:cNvPr>
            <p:cNvSpPr txBox="1"/>
            <p:nvPr/>
          </p:nvSpPr>
          <p:spPr>
            <a:xfrm>
              <a:off x="5337036" y="1031947"/>
              <a:ext cx="615874" cy="10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kumimoji="0" lang="zh-CN" altLang="en-US" sz="5400" b="1" i="1" u="none" strike="noStrike" kern="1200" cap="none" spc="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A740C2E-C38D-4F96-A002-B3F79BAE1788}"/>
                </a:ext>
              </a:extLst>
            </p:cNvPr>
            <p:cNvSpPr txBox="1"/>
            <p:nvPr/>
          </p:nvSpPr>
          <p:spPr>
            <a:xfrm>
              <a:off x="6384010" y="1306541"/>
              <a:ext cx="1649491" cy="539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项目背景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F9E3ED5-E505-453B-A89D-2EA83CC5BC39}"/>
              </a:ext>
            </a:extLst>
          </p:cNvPr>
          <p:cNvGrpSpPr/>
          <p:nvPr/>
        </p:nvGrpSpPr>
        <p:grpSpPr>
          <a:xfrm>
            <a:off x="5216502" y="4847745"/>
            <a:ext cx="2688448" cy="1098506"/>
            <a:chOff x="5337036" y="1031947"/>
            <a:chExt cx="2688448" cy="109850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21B0BAD-FF0C-45F5-AC06-04605D027D58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4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75B273F-6ABE-4AF7-8C0C-AA24DBBF2AA9}"/>
                </a:ext>
              </a:extLst>
            </p:cNvPr>
            <p:cNvSpPr txBox="1"/>
            <p:nvPr/>
          </p:nvSpPr>
          <p:spPr>
            <a:xfrm>
              <a:off x="6384009" y="1311190"/>
              <a:ext cx="1641475" cy="539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预期效果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E300563-CF9C-4E5F-98A6-A489FEF59EBB}"/>
              </a:ext>
            </a:extLst>
          </p:cNvPr>
          <p:cNvGrpSpPr/>
          <p:nvPr/>
        </p:nvGrpSpPr>
        <p:grpSpPr>
          <a:xfrm>
            <a:off x="5216502" y="2259802"/>
            <a:ext cx="2688449" cy="1098506"/>
            <a:chOff x="5337036" y="1031947"/>
            <a:chExt cx="2688449" cy="109850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93C7166-B910-44BC-9A1A-11B7DFB2D36D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CF46444-6738-4E06-AA31-F49884B01C20}"/>
                </a:ext>
              </a:extLst>
            </p:cNvPr>
            <p:cNvSpPr txBox="1"/>
            <p:nvPr/>
          </p:nvSpPr>
          <p:spPr>
            <a:xfrm>
              <a:off x="6384010" y="1311190"/>
              <a:ext cx="1641475" cy="539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研究内容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604B901-DEF0-4DA5-8081-584EDB1B10EB}"/>
              </a:ext>
            </a:extLst>
          </p:cNvPr>
          <p:cNvGrpSpPr/>
          <p:nvPr/>
        </p:nvGrpSpPr>
        <p:grpSpPr>
          <a:xfrm>
            <a:off x="5216502" y="3499692"/>
            <a:ext cx="2688449" cy="1098506"/>
            <a:chOff x="5337036" y="1031947"/>
            <a:chExt cx="2688449" cy="1098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93BA0B9-4FDA-4DEE-A82A-8733841DB5D6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A13F0B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AF4F4A3-E3E5-4ACB-B7C5-0D9279E93E0F}"/>
                </a:ext>
              </a:extLst>
            </p:cNvPr>
            <p:cNvSpPr txBox="1"/>
            <p:nvPr/>
          </p:nvSpPr>
          <p:spPr>
            <a:xfrm>
              <a:off x="6384010" y="1311190"/>
              <a:ext cx="1641475" cy="539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技术路线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635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4596D304-13D1-4BAB-85AD-218F251EC87E}"/>
              </a:ext>
            </a:extLst>
          </p:cNvPr>
          <p:cNvSpPr txBox="1"/>
          <p:nvPr/>
        </p:nvSpPr>
        <p:spPr>
          <a:xfrm>
            <a:off x="901699" y="3429000"/>
            <a:ext cx="10858501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感谢聆听，请批评指正！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3293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74">
            <a:extLst>
              <a:ext uri="{FF2B5EF4-FFF2-40B4-BE49-F238E27FC236}">
                <a16:creationId xmlns:a16="http://schemas.microsoft.com/office/drawing/2014/main" id="{75405C06-4731-4EF6-893C-41C608DBBCF9}"/>
              </a:ext>
            </a:extLst>
          </p:cNvPr>
          <p:cNvSpPr txBox="1">
            <a:spLocks/>
          </p:cNvSpPr>
          <p:nvPr/>
        </p:nvSpPr>
        <p:spPr>
          <a:xfrm>
            <a:off x="4288046" y="4213404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F0302020204030204"/>
                <a:ea typeface="微软雅黑" panose="020B0503020204020204" pitchFamily="34" charset="-122"/>
                <a:cs typeface="+mj-cs"/>
              </a:rPr>
              <a:t>项目背景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8E738D1C-67CA-4F8B-BCAA-4563A8C7154B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0B0C40D8-0A12-4FD4-8915-0F1C6BFE5450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743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35627-2334-C876-1029-3AEB208C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3667"/>
            <a:ext cx="8307298" cy="590931"/>
          </a:xfrm>
        </p:spPr>
        <p:txBody>
          <a:bodyPr/>
          <a:lstStyle/>
          <a:p>
            <a:r>
              <a:rPr lang="en-US" altLang="zh-CN" sz="3600" dirty="0"/>
              <a:t>0   </a:t>
            </a:r>
            <a:r>
              <a:rPr lang="zh-CN" altLang="en-US" sz="3600" dirty="0"/>
              <a:t>战场态势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27AA4E-46DE-6F07-5FF1-8142F11A8463}"/>
              </a:ext>
            </a:extLst>
          </p:cNvPr>
          <p:cNvSpPr txBox="1"/>
          <p:nvPr/>
        </p:nvSpPr>
        <p:spPr>
          <a:xfrm>
            <a:off x="8228009" y="2215142"/>
            <a:ext cx="2834943" cy="2427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当代特征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网络化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高动态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强对抗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 descr="地图&#10;&#10;AI 生成的内容可能不正确。">
            <a:extLst>
              <a:ext uri="{FF2B5EF4-FFF2-40B4-BE49-F238E27FC236}">
                <a16:creationId xmlns:a16="http://schemas.microsoft.com/office/drawing/2014/main" id="{EA8B3BDD-598C-78BE-5CC3-BBD501416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6" y="1336182"/>
            <a:ext cx="6417972" cy="48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7286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14400" y="171884"/>
            <a:ext cx="10078720" cy="590931"/>
          </a:xfrm>
        </p:spPr>
        <p:txBody>
          <a:bodyPr/>
          <a:lstStyle/>
          <a:p>
            <a:r>
              <a:rPr lang="en-US" altLang="zh-CN" sz="3600" dirty="0"/>
              <a:t>1   </a:t>
            </a:r>
            <a:r>
              <a:rPr lang="zh-CN" altLang="en-US" sz="3600" dirty="0"/>
              <a:t>时代背景</a:t>
            </a:r>
            <a:r>
              <a:rPr lang="en-US" altLang="zh-CN" sz="3600" dirty="0"/>
              <a:t>——</a:t>
            </a:r>
            <a:r>
              <a:rPr lang="zh-CN" altLang="en-US" sz="3600" dirty="0"/>
              <a:t>智能化战争指挥决策的挑战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72589" y="1296216"/>
            <a:ext cx="7540270" cy="8236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OODA</a:t>
            </a: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循环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900E42E-8EFB-5C46-A5D2-8FC18FF2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0" y="2258908"/>
            <a:ext cx="7284196" cy="29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46FC15-E8E5-BE80-E40C-EF723C400E97}"/>
              </a:ext>
            </a:extLst>
          </p:cNvPr>
          <p:cNvSpPr txBox="1"/>
          <p:nvPr/>
        </p:nvSpPr>
        <p:spPr>
          <a:xfrm>
            <a:off x="7456786" y="3566310"/>
            <a:ext cx="4501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800" dirty="0"/>
              <a:t>传统的决定环节搜索速度慢</a:t>
            </a:r>
            <a:endParaRPr lang="en-US" altLang="zh-CN" sz="28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05E95D8-72A3-316A-137F-1640F361CDE0}"/>
              </a:ext>
            </a:extLst>
          </p:cNvPr>
          <p:cNvCxnSpPr>
            <a:cxnSpLocks/>
          </p:cNvCxnSpPr>
          <p:nvPr/>
        </p:nvCxnSpPr>
        <p:spPr>
          <a:xfrm flipV="1">
            <a:off x="5296156" y="4031952"/>
            <a:ext cx="110464" cy="1454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576F2DD-669D-CB60-85F6-29EF911B523A}"/>
              </a:ext>
            </a:extLst>
          </p:cNvPr>
          <p:cNvSpPr txBox="1"/>
          <p:nvPr/>
        </p:nvSpPr>
        <p:spPr>
          <a:xfrm>
            <a:off x="4872649" y="5561784"/>
            <a:ext cx="1810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聚焦！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8DB0B6B9-6783-0E7D-CB83-F7A3B25A87BC}"/>
              </a:ext>
            </a:extLst>
          </p:cNvPr>
          <p:cNvSpPr/>
          <p:nvPr/>
        </p:nvSpPr>
        <p:spPr>
          <a:xfrm rot="16200000">
            <a:off x="2565906" y="4369481"/>
            <a:ext cx="771903" cy="2233836"/>
          </a:xfrm>
          <a:prstGeom prst="leftBrace">
            <a:avLst>
              <a:gd name="adj1" fmla="val 8333"/>
              <a:gd name="adj2" fmla="val 487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3AA349-19E6-386F-38FE-C6FE6797ED77}"/>
              </a:ext>
            </a:extLst>
          </p:cNvPr>
          <p:cNvSpPr txBox="1"/>
          <p:nvPr/>
        </p:nvSpPr>
        <p:spPr>
          <a:xfrm>
            <a:off x="2418716" y="5961893"/>
            <a:ext cx="111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背景信息</a:t>
            </a:r>
          </a:p>
        </p:txBody>
      </p:sp>
    </p:spTree>
    <p:extLst>
      <p:ext uri="{BB962C8B-B14F-4D97-AF65-F5344CB8AC3E}">
        <p14:creationId xmlns:p14="http://schemas.microsoft.com/office/powerpoint/2010/main" val="329199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637B8-64BE-5D50-F78B-CF09D762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3B4B9CC-20CD-73D7-8978-D270FF29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884"/>
            <a:ext cx="10624738" cy="590931"/>
          </a:xfrm>
        </p:spPr>
        <p:txBody>
          <a:bodyPr/>
          <a:lstStyle/>
          <a:p>
            <a:r>
              <a:rPr lang="en-US" altLang="zh-CN" sz="3600" dirty="0"/>
              <a:t>2   </a:t>
            </a:r>
            <a:r>
              <a:rPr lang="zh-CN" altLang="en-US" sz="3600" dirty="0"/>
              <a:t>核心任务</a:t>
            </a:r>
            <a:r>
              <a:rPr lang="en-US" altLang="zh-CN" sz="3600" dirty="0"/>
              <a:t>——WTA</a:t>
            </a:r>
            <a:r>
              <a:rPr lang="zh-CN" altLang="en-US" sz="3600" dirty="0"/>
              <a:t>问题的复杂性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6356FCB1-0D58-87EE-810A-7BAAEAECABB0}"/>
              </a:ext>
            </a:extLst>
          </p:cNvPr>
          <p:cNvSpPr txBox="1">
            <a:spLocks/>
          </p:cNvSpPr>
          <p:nvPr/>
        </p:nvSpPr>
        <p:spPr>
          <a:xfrm>
            <a:off x="4657237" y="1356168"/>
            <a:ext cx="2027505" cy="8236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3200" b="1" dirty="0">
                <a:latin typeface="微软雅黑"/>
                <a:ea typeface="微软雅黑"/>
              </a:rPr>
              <a:t>WTA</a:t>
            </a:r>
            <a:r>
              <a:rPr lang="zh-CN" altLang="en-US" sz="3200" b="1" dirty="0">
                <a:latin typeface="微软雅黑"/>
                <a:ea typeface="微软雅黑"/>
              </a:rPr>
              <a:t>问题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8434706-46A8-47C2-7ABB-5185BD2871E4}"/>
              </a:ext>
            </a:extLst>
          </p:cNvPr>
          <p:cNvSpPr txBox="1">
            <a:spLocks/>
          </p:cNvSpPr>
          <p:nvPr/>
        </p:nvSpPr>
        <p:spPr>
          <a:xfrm>
            <a:off x="198954" y="2467057"/>
            <a:ext cx="4458283" cy="8236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/>
              <a:t>计算量随规模爆炸</a:t>
            </a:r>
            <a:endParaRPr lang="en-US" altLang="zh-CN" sz="3200" b="1" dirty="0"/>
          </a:p>
          <a:p>
            <a:pPr>
              <a:defRPr/>
            </a:pP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effectLst/>
              <a:highlight>
                <a:srgbClr val="FFFF00"/>
              </a:highlight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4B706038-2D18-DD93-5169-E38337CA8E33}"/>
              </a:ext>
            </a:extLst>
          </p:cNvPr>
          <p:cNvSpPr txBox="1">
            <a:spLocks/>
          </p:cNvSpPr>
          <p:nvPr/>
        </p:nvSpPr>
        <p:spPr>
          <a:xfrm>
            <a:off x="8126334" y="2450582"/>
            <a:ext cx="2476793" cy="8236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敌我平衡点</a:t>
            </a: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E7317756-A27E-A140-3F4E-03C0D3DC4C7C}"/>
              </a:ext>
            </a:extLst>
          </p:cNvPr>
          <p:cNvSpPr txBox="1">
            <a:spLocks/>
          </p:cNvSpPr>
          <p:nvPr/>
        </p:nvSpPr>
        <p:spPr>
          <a:xfrm>
            <a:off x="4206543" y="2450582"/>
            <a:ext cx="2928891" cy="8236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/>
              <a:t>动态不确定性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EDB8B48C-5EC8-843D-19CD-4D011587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06" r="4586"/>
          <a:stretch>
            <a:fillRect/>
          </a:stretch>
        </p:blipFill>
        <p:spPr>
          <a:xfrm>
            <a:off x="593354" y="3361386"/>
            <a:ext cx="2903260" cy="29908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0C335F-0E80-6BDA-8D09-DEF09E80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472" y="3361386"/>
            <a:ext cx="3529032" cy="286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B9544C34-229E-13E2-6224-1F8F07F72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62" y="3473838"/>
            <a:ext cx="3350119" cy="29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6B30-868A-4755-D3E2-6CE0C435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FD11FC48-F49F-6578-7D78-F03C0BDB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884"/>
            <a:ext cx="8307298" cy="590931"/>
          </a:xfrm>
        </p:spPr>
        <p:txBody>
          <a:bodyPr/>
          <a:lstStyle/>
          <a:p>
            <a:r>
              <a:rPr lang="en-US" altLang="zh-CN" sz="3600" dirty="0"/>
              <a:t>3   </a:t>
            </a:r>
            <a:r>
              <a:rPr lang="zh-CN" altLang="en-US" sz="3600" dirty="0"/>
              <a:t>技术背景</a:t>
            </a:r>
            <a:r>
              <a:rPr lang="en-US" altLang="zh-CN" sz="3600" dirty="0"/>
              <a:t>——</a:t>
            </a:r>
            <a:r>
              <a:rPr lang="zh-CN" altLang="en-US" sz="3600" dirty="0"/>
              <a:t>传统算法瓶颈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63CC0BC9-9C7F-4BBE-4E18-37B3BD432BE1}"/>
              </a:ext>
            </a:extLst>
          </p:cNvPr>
          <p:cNvSpPr txBox="1">
            <a:spLocks/>
          </p:cNvSpPr>
          <p:nvPr/>
        </p:nvSpPr>
        <p:spPr>
          <a:xfrm>
            <a:off x="914400" y="1151322"/>
            <a:ext cx="7540270" cy="8236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微软雅黑"/>
                <a:ea typeface="微软雅黑"/>
              </a:rPr>
              <a:t>盲目搜索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8D5E16D-1D78-E90E-81FF-A4B0AC0FA9E6}"/>
              </a:ext>
            </a:extLst>
          </p:cNvPr>
          <p:cNvSpPr txBox="1">
            <a:spLocks/>
          </p:cNvSpPr>
          <p:nvPr/>
        </p:nvSpPr>
        <p:spPr>
          <a:xfrm>
            <a:off x="914400" y="4580116"/>
            <a:ext cx="7540270" cy="8236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latin typeface="微软雅黑"/>
                <a:ea typeface="微软雅黑"/>
              </a:rPr>
              <a:t>局部最优陷阱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 descr="图表, 表面图&#10;&#10;AI 生成的内容可能不正确。">
            <a:extLst>
              <a:ext uri="{FF2B5EF4-FFF2-40B4-BE49-F238E27FC236}">
                <a16:creationId xmlns:a16="http://schemas.microsoft.com/office/drawing/2014/main" id="{80635009-C563-8F00-CE42-6351A762C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48" y="4115461"/>
            <a:ext cx="3899078" cy="2631878"/>
          </a:xfrm>
          <a:prstGeom prst="rect">
            <a:avLst/>
          </a:prstGeom>
        </p:spPr>
      </p:pic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9F197D3A-C8ED-0DB2-6273-6BB3D1C0AA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31" y="923709"/>
            <a:ext cx="5033313" cy="33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B160B-164E-BB1E-3FCE-A508E4331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74">
            <a:extLst>
              <a:ext uri="{FF2B5EF4-FFF2-40B4-BE49-F238E27FC236}">
                <a16:creationId xmlns:a16="http://schemas.microsoft.com/office/drawing/2014/main" id="{C0A2846E-B46F-57A8-0279-C32803F823E2}"/>
              </a:ext>
            </a:extLst>
          </p:cNvPr>
          <p:cNvSpPr txBox="1">
            <a:spLocks/>
          </p:cNvSpPr>
          <p:nvPr/>
        </p:nvSpPr>
        <p:spPr>
          <a:xfrm>
            <a:off x="4288046" y="4213404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F0302020204030204"/>
                <a:ea typeface="微软雅黑" panose="020B0503020204020204" pitchFamily="34" charset="-122"/>
                <a:cs typeface="+mj-cs"/>
              </a:rPr>
              <a:t>研究内容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857730DE-8FF9-2B42-7E7A-D813850D441E}"/>
              </a:ext>
            </a:extLst>
          </p:cNvPr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05F5B7B3-F46D-67EA-8571-26C6AFFD16AE}"/>
              </a:ext>
            </a:extLst>
          </p:cNvPr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65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A2BE3-DCFB-868E-7C39-C3CA138E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注: 双弯曲线形 64">
            <a:extLst>
              <a:ext uri="{FF2B5EF4-FFF2-40B4-BE49-F238E27FC236}">
                <a16:creationId xmlns:a16="http://schemas.microsoft.com/office/drawing/2014/main" id="{EC219D88-8041-1708-B54A-3475CEED39AE}"/>
              </a:ext>
            </a:extLst>
          </p:cNvPr>
          <p:cNvSpPr/>
          <p:nvPr/>
        </p:nvSpPr>
        <p:spPr>
          <a:xfrm>
            <a:off x="792634" y="891470"/>
            <a:ext cx="3914211" cy="4638891"/>
          </a:xfrm>
          <a:prstGeom prst="borderCallout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44DB2CB5-F447-6A97-41FC-F37D458B4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36" y="151070"/>
            <a:ext cx="8307298" cy="590931"/>
          </a:xfrm>
        </p:spPr>
        <p:txBody>
          <a:bodyPr/>
          <a:lstStyle/>
          <a:p>
            <a:r>
              <a:rPr lang="zh-CN" altLang="en-US" sz="3600" dirty="0"/>
              <a:t>基本框架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8AB8FC1-402D-403B-9AD9-A0EFC7939D41}"/>
              </a:ext>
            </a:extLst>
          </p:cNvPr>
          <p:cNvSpPr/>
          <p:nvPr/>
        </p:nvSpPr>
        <p:spPr>
          <a:xfrm>
            <a:off x="1234122" y="1128567"/>
            <a:ext cx="9134474" cy="1198386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065FEA3-9413-F6F4-8961-8686D0537553}"/>
              </a:ext>
            </a:extLst>
          </p:cNvPr>
          <p:cNvSpPr/>
          <p:nvPr/>
        </p:nvSpPr>
        <p:spPr>
          <a:xfrm>
            <a:off x="1234122" y="2946083"/>
            <a:ext cx="3081597" cy="2097737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F7AE015-C270-814E-2100-01545C1582FD}"/>
              </a:ext>
            </a:extLst>
          </p:cNvPr>
          <p:cNvSpPr/>
          <p:nvPr/>
        </p:nvSpPr>
        <p:spPr>
          <a:xfrm>
            <a:off x="4925350" y="2936533"/>
            <a:ext cx="2530290" cy="209773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D2D3DE1-D7B5-3975-CDE8-EFEF3712379A}"/>
              </a:ext>
            </a:extLst>
          </p:cNvPr>
          <p:cNvSpPr/>
          <p:nvPr/>
        </p:nvSpPr>
        <p:spPr>
          <a:xfrm>
            <a:off x="8075872" y="2540971"/>
            <a:ext cx="2292724" cy="2502849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3DFDA7-F71A-DFC3-104A-60AF99DE3A65}"/>
              </a:ext>
            </a:extLst>
          </p:cNvPr>
          <p:cNvSpPr txBox="1"/>
          <p:nvPr/>
        </p:nvSpPr>
        <p:spPr>
          <a:xfrm>
            <a:off x="1990090" y="30244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智能优化算法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57211D-C150-2FE4-C0C8-2939253BC643}"/>
              </a:ext>
            </a:extLst>
          </p:cNvPr>
          <p:cNvSpPr txBox="1"/>
          <p:nvPr/>
        </p:nvSpPr>
        <p:spPr>
          <a:xfrm>
            <a:off x="5407904" y="30519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典型决策任务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3FE6A94-8441-B97D-9346-FCEC9D2B4FC2}"/>
              </a:ext>
            </a:extLst>
          </p:cNvPr>
          <p:cNvSpPr txBox="1"/>
          <p:nvPr/>
        </p:nvSpPr>
        <p:spPr>
          <a:xfrm>
            <a:off x="8668236" y="26331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兵棋推演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C570FC6-6324-D399-F511-2D1BC044035D}"/>
              </a:ext>
            </a:extLst>
          </p:cNvPr>
          <p:cNvSpPr/>
          <p:nvPr/>
        </p:nvSpPr>
        <p:spPr>
          <a:xfrm>
            <a:off x="1455999" y="3488533"/>
            <a:ext cx="1236436" cy="601531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群体智能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99EF3D3-B7A8-23B8-2997-9D4154D6A899}"/>
              </a:ext>
            </a:extLst>
          </p:cNvPr>
          <p:cNvSpPr/>
          <p:nvPr/>
        </p:nvSpPr>
        <p:spPr>
          <a:xfrm>
            <a:off x="2870173" y="3488532"/>
            <a:ext cx="1236436" cy="601531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进化计算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3EA7DE6-31C3-0F30-C23C-04C659AFE44F}"/>
              </a:ext>
            </a:extLst>
          </p:cNvPr>
          <p:cNvSpPr/>
          <p:nvPr/>
        </p:nvSpPr>
        <p:spPr>
          <a:xfrm>
            <a:off x="2156702" y="4198968"/>
            <a:ext cx="1236436" cy="601531"/>
          </a:xfrm>
          <a:prstGeom prst="rect">
            <a:avLst/>
          </a:prstGeom>
          <a:solidFill>
            <a:srgbClr val="FFC000">
              <a:lumMod val="75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传统启发式算法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F05FE37-CD5A-A102-986D-1B900A94A4DC}"/>
              </a:ext>
            </a:extLst>
          </p:cNvPr>
          <p:cNvSpPr/>
          <p:nvPr/>
        </p:nvSpPr>
        <p:spPr>
          <a:xfrm>
            <a:off x="5269712" y="3481810"/>
            <a:ext cx="1846044" cy="601531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作战资源分配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F11D771-04B7-A9BC-7F27-7137BD702C12}"/>
              </a:ext>
            </a:extLst>
          </p:cNvPr>
          <p:cNvSpPr/>
          <p:nvPr/>
        </p:nvSpPr>
        <p:spPr>
          <a:xfrm>
            <a:off x="5269712" y="4207067"/>
            <a:ext cx="1846044" cy="601531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作战资源部署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982543E-697C-22BA-EEDA-977D9F887107}"/>
              </a:ext>
            </a:extLst>
          </p:cNvPr>
          <p:cNvSpPr/>
          <p:nvPr/>
        </p:nvSpPr>
        <p:spPr>
          <a:xfrm>
            <a:off x="8299212" y="3217701"/>
            <a:ext cx="1846044" cy="45047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对空作战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1391E7-FF43-340B-73EF-2E93FC27A4D0}"/>
              </a:ext>
            </a:extLst>
          </p:cNvPr>
          <p:cNvSpPr/>
          <p:nvPr/>
        </p:nvSpPr>
        <p:spPr>
          <a:xfrm>
            <a:off x="8299212" y="3745275"/>
            <a:ext cx="1846044" cy="45047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对海作战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A45A9E2-C1B7-C1B2-A243-D9750155BD93}"/>
              </a:ext>
            </a:extLst>
          </p:cNvPr>
          <p:cNvSpPr/>
          <p:nvPr/>
        </p:nvSpPr>
        <p:spPr>
          <a:xfrm>
            <a:off x="8299212" y="4295713"/>
            <a:ext cx="1846044" cy="45047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对陆作战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63814EA7-B4E9-194E-29E1-84C8F3687DF1}"/>
              </a:ext>
            </a:extLst>
          </p:cNvPr>
          <p:cNvSpPr/>
          <p:nvPr/>
        </p:nvSpPr>
        <p:spPr>
          <a:xfrm>
            <a:off x="4313500" y="3769713"/>
            <a:ext cx="609579" cy="45047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C671E21A-E97F-3D6F-AF4E-FEF3A62C46A9}"/>
              </a:ext>
            </a:extLst>
          </p:cNvPr>
          <p:cNvSpPr/>
          <p:nvPr/>
        </p:nvSpPr>
        <p:spPr>
          <a:xfrm rot="10800000">
            <a:off x="7468890" y="3769713"/>
            <a:ext cx="609579" cy="45047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420144E8-A104-0AF2-B893-A6C13C5686FB}"/>
              </a:ext>
            </a:extLst>
          </p:cNvPr>
          <p:cNvSpPr/>
          <p:nvPr/>
        </p:nvSpPr>
        <p:spPr>
          <a:xfrm rot="5400000">
            <a:off x="2470130" y="2406506"/>
            <a:ext cx="609579" cy="45047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B0497FC9-D5EE-3EDE-2960-48FE5DA7EED4}"/>
              </a:ext>
            </a:extLst>
          </p:cNvPr>
          <p:cNvSpPr/>
          <p:nvPr/>
        </p:nvSpPr>
        <p:spPr>
          <a:xfrm rot="16200000">
            <a:off x="5812859" y="2406505"/>
            <a:ext cx="609579" cy="45047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D0FCE31-EFDF-428E-6091-5A655986089D}"/>
              </a:ext>
            </a:extLst>
          </p:cNvPr>
          <p:cNvSpPr/>
          <p:nvPr/>
        </p:nvSpPr>
        <p:spPr>
          <a:xfrm>
            <a:off x="7491498" y="1318338"/>
            <a:ext cx="2362198" cy="805964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30D6DB0-08EE-EF16-C891-B386D3B81E40}"/>
              </a:ext>
            </a:extLst>
          </p:cNvPr>
          <p:cNvSpPr/>
          <p:nvPr/>
        </p:nvSpPr>
        <p:spPr>
          <a:xfrm>
            <a:off x="4651644" y="1348518"/>
            <a:ext cx="2600046" cy="745604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DCA3797-2AB5-3F7D-44C7-1B7D86C7388F}"/>
              </a:ext>
            </a:extLst>
          </p:cNvPr>
          <p:cNvSpPr/>
          <p:nvPr/>
        </p:nvSpPr>
        <p:spPr>
          <a:xfrm>
            <a:off x="1689453" y="1348518"/>
            <a:ext cx="2722383" cy="745604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11A9E1E-4F2C-5B87-777E-83ED5E0023CA}"/>
              </a:ext>
            </a:extLst>
          </p:cNvPr>
          <p:cNvSpPr txBox="1"/>
          <p:nvPr/>
        </p:nvSpPr>
        <p:spPr>
          <a:xfrm>
            <a:off x="2496646" y="1536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机器学习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E99F5C3-538A-1A5C-1087-8432A1E9AF04}"/>
              </a:ext>
            </a:extLst>
          </p:cNvPr>
          <p:cNvSpPr txBox="1"/>
          <p:nvPr/>
        </p:nvSpPr>
        <p:spPr>
          <a:xfrm>
            <a:off x="5282253" y="15366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自适应控制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206F33E-F42F-33CE-C817-87D22E97DC21}"/>
              </a:ext>
            </a:extLst>
          </p:cNvPr>
          <p:cNvSpPr txBox="1"/>
          <p:nvPr/>
        </p:nvSpPr>
        <p:spPr>
          <a:xfrm>
            <a:off x="8003183" y="15366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适应度景观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78F3F86-584F-138D-48C1-8D34CF7F27D1}"/>
              </a:ext>
            </a:extLst>
          </p:cNvPr>
          <p:cNvSpPr txBox="1"/>
          <p:nvPr/>
        </p:nvSpPr>
        <p:spPr>
          <a:xfrm>
            <a:off x="1441685" y="24096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FACCAA3-31D6-2B9C-7D59-D5CDB451B6EF}"/>
              </a:ext>
            </a:extLst>
          </p:cNvPr>
          <p:cNvSpPr txBox="1"/>
          <p:nvPr/>
        </p:nvSpPr>
        <p:spPr>
          <a:xfrm>
            <a:off x="4289424" y="337906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求解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5549A7D-B331-BFB1-8E78-368795E38B22}"/>
              </a:ext>
            </a:extLst>
          </p:cNvPr>
          <p:cNvSpPr txBox="1"/>
          <p:nvPr/>
        </p:nvSpPr>
        <p:spPr>
          <a:xfrm>
            <a:off x="5180110" y="243723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反馈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F34940E-7521-3601-DB8E-5EE7CB46B9DF}"/>
              </a:ext>
            </a:extLst>
          </p:cNvPr>
          <p:cNvSpPr txBox="1"/>
          <p:nvPr/>
        </p:nvSpPr>
        <p:spPr>
          <a:xfrm>
            <a:off x="7455640" y="339394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建模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33124DD-30DE-E1AB-6742-D03C8BDD5087}"/>
              </a:ext>
            </a:extLst>
          </p:cNvPr>
          <p:cNvSpPr txBox="1"/>
          <p:nvPr/>
        </p:nvSpPr>
        <p:spPr>
          <a:xfrm>
            <a:off x="751453" y="5916927"/>
            <a:ext cx="6364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核心聚焦：</a:t>
            </a:r>
            <a:r>
              <a:rPr lang="zh-CN" altLang="en-US" sz="2400" dirty="0"/>
              <a:t>通过机器学习强化算法！</a:t>
            </a:r>
            <a:endParaRPr lang="zh-CN" altLang="en-US" sz="2400" b="1" dirty="0"/>
          </a:p>
        </p:txBody>
      </p:sp>
      <p:pic>
        <p:nvPicPr>
          <p:cNvPr id="2" name="图片 1" descr="逃出生物进化的死胡同——从适应度地形（fitness landscape）谈起- 知乎">
            <a:extLst>
              <a:ext uri="{FF2B5EF4-FFF2-40B4-BE49-F238E27FC236}">
                <a16:creationId xmlns:a16="http://schemas.microsoft.com/office/drawing/2014/main" id="{AE2A83A9-53BF-8129-B903-D8287106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17" y="2728140"/>
            <a:ext cx="4240329" cy="2811522"/>
          </a:xfrm>
          <a:prstGeom prst="rect">
            <a:avLst/>
          </a:prstGeom>
        </p:spPr>
      </p:pic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55B2EC11-8A84-A4F7-6536-57D141FE4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644" y="2877881"/>
            <a:ext cx="4439446" cy="24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4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自定义 34">
    <a:dk1>
      <a:sysClr val="windowText" lastClr="000000"/>
    </a:dk1>
    <a:lt1>
      <a:sysClr val="window" lastClr="FFFFFF"/>
    </a:lt1>
    <a:dk2>
      <a:srgbClr val="006C39"/>
    </a:dk2>
    <a:lt2>
      <a:srgbClr val="FFFFFF"/>
    </a:lt2>
    <a:accent1>
      <a:srgbClr val="006C39"/>
    </a:accent1>
    <a:accent2>
      <a:srgbClr val="3F3F3F"/>
    </a:accent2>
    <a:accent3>
      <a:srgbClr val="A2A2A2"/>
    </a:accent3>
    <a:accent4>
      <a:srgbClr val="A13F0B"/>
    </a:accent4>
    <a:accent5>
      <a:srgbClr val="4EB3CF"/>
    </a:accent5>
    <a:accent6>
      <a:srgbClr val="51C3F9"/>
    </a:accent6>
    <a:hlink>
      <a:srgbClr val="EE7B08"/>
    </a:hlink>
    <a:folHlink>
      <a:srgbClr val="977B2D"/>
    </a:folHlink>
  </a:clrScheme>
</a:themeOverride>
</file>

<file path=ppt/theme/themeOverride5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 panose="020F0302020204030204"/>
      <a:ea typeface="Microsoft YaHei"/>
      <a:cs typeface=""/>
    </a:majorFont>
    <a:minorFont>
      <a:latin typeface="Arial" panose="020F0502020204030204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377</Words>
  <Application>Microsoft Office PowerPoint</Application>
  <PresentationFormat>宽屏</PresentationFormat>
  <Paragraphs>120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黑体</vt:lpstr>
      <vt:lpstr>微软雅黑</vt:lpstr>
      <vt:lpstr>微软雅黑 Light</vt:lpstr>
      <vt:lpstr>Arial</vt:lpstr>
      <vt:lpstr>Calibri</vt:lpstr>
      <vt:lpstr>Century Gothic</vt:lpstr>
      <vt:lpstr>Office 主题</vt:lpstr>
      <vt:lpstr>Office 主题​​</vt:lpstr>
      <vt:lpstr>PowerPoint 演示文稿</vt:lpstr>
      <vt:lpstr>PowerPoint 演示文稿</vt:lpstr>
      <vt:lpstr>PowerPoint 演示文稿</vt:lpstr>
      <vt:lpstr>0   战场态势</vt:lpstr>
      <vt:lpstr>1   时代背景——智能化战争指挥决策的挑战</vt:lpstr>
      <vt:lpstr>2   核心任务——WTA问题的复杂性</vt:lpstr>
      <vt:lpstr>3   技术背景——传统算法瓶颈</vt:lpstr>
      <vt:lpstr>PowerPoint 演示文稿</vt:lpstr>
      <vt:lpstr>基本框架</vt:lpstr>
      <vt:lpstr>1   兵棋推演任务的简化建模与数据采集</vt:lpstr>
      <vt:lpstr>2   基于深度学习的启发式算子智能分类与选择机制</vt:lpstr>
      <vt:lpstr>3   智能优化算法的性能评测与可视化原型开发</vt:lpstr>
      <vt:lpstr>PowerPoint 演示文稿</vt:lpstr>
      <vt:lpstr>1   任务建模与决策数据集构建</vt:lpstr>
      <vt:lpstr>2   机器学习驱动的算法调控模型开发</vt:lpstr>
      <vt:lpstr>3   算法评估与智能化系统验证</vt:lpstr>
      <vt:lpstr>PowerPoint 演示文稿</vt:lpstr>
      <vt:lpstr>创新点</vt:lpstr>
      <vt:lpstr>预期目标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</dc:creator>
  <cp:lastModifiedBy>siyuan hu</cp:lastModifiedBy>
  <cp:revision>20</cp:revision>
  <dcterms:created xsi:type="dcterms:W3CDTF">2024-09-15T01:51:36Z</dcterms:created>
  <dcterms:modified xsi:type="dcterms:W3CDTF">2026-01-23T06:14:47Z</dcterms:modified>
</cp:coreProperties>
</file>